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stieg" id="{60bb80d8-741c-2802-dd64-092c9f567463}">
          <p14:sldIdLst>
            <p14:sldId id="256"/>
            <p14:sldId id="257"/>
          </p14:sldIdLst>
        </p14:section>
        <p14:section name="Analyse" id="{88e41951-cadb-5101-ae2c-52ebaf743cbf}">
          <p14:sldIdLst>
            <p14:sldId id="258"/>
            <p14:sldId id="259"/>
          </p14:sldIdLst>
        </p14:section>
        <p14:section name="Plan" id="{e05e6f81-42ba-cfe0-3462-bba79084afc2}">
          <p14:sldIdLst>
            <p14:sldId id="260"/>
            <p14:sldId id="261"/>
            <p14:sldId id="262"/>
          </p14:sldIdLst>
        </p14:section>
        <p14:section name="Abschluss" id="{e40ec7e6-9854-8a7b-4020-5bf82bb88719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Anteil Anfragen</c:v>
                </c:pt>
              </c:strCache>
            </c:strRef>
          </c:tx>
          <c:spPr>
            <a:solidFill>
              <a:srgbClr val="4B6F98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2600" u="none">
                    <a:solidFill>
                      <a:srgbClr val="1F1F1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B6F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2324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3D36B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JUNGE PAARE</c:v>
                  </c:pt>
                  <c:pt idx="1">
                    <c:v>FAMILIEN</c:v>
                  </c:pt>
                  <c:pt idx="2">
                    <c:v>PENDLER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30</c:v>
                </c:pt>
                <c:pt idx="2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2600" u="none">
                  <a:solidFill>
                    <a:srgbClr val="1F1F1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F1F1F"/>
            </a:solidFill>
            <a:prstDash val="solid"/>
            <a:round/>
          </a:ln>
        </c:spPr>
        <c:txPr>
          <a:bodyPr/>
          <a:lstStyle/>
          <a:p>
            <a:pPr>
              <a:defRPr sz="1100" b="1" i="0" u="none" strike="noStrike">
                <a:solidFill>
                  <a:srgbClr val="1F1F1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.12"/>
          <c:w val="1"/>
          <c:h val="0.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</c:v>
                </c:pt>
              </c:strCache>
            </c:strRef>
          </c:tx>
          <c:spPr>
            <a:solidFill>
              <a:srgbClr val="2232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2400" u="none">
                    <a:solidFill>
                      <a:srgbClr val="1F1F1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324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B6F9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3D36B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HEUTE</c:v>
                  </c:pt>
                  <c:pt idx="1">
                    <c:v>NACH 3 MONATEN</c:v>
                  </c:pt>
                  <c:pt idx="2">
                    <c:v>NACH 6 MONATEN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2400" u="none">
                  <a:solidFill>
                    <a:srgbClr val="1F1F1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F1F1F"/>
            </a:solidFill>
            <a:prstDash val="solid"/>
            <a:round/>
          </a:ln>
        </c:spPr>
        <c:txPr>
          <a:bodyPr/>
          <a:lstStyle/>
          <a:p>
            <a:pPr>
              <a:defRPr sz="1000" b="1" i="0" u="none" strike="noStrike">
                <a:solidFill>
                  <a:srgbClr val="1F1F1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Titelfolie: Firmenname, Jahr und eine kurze Botschaft. Ersetzen Sie die Angaben in der Kopfzeile durch Ihre eigenen.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Eine Zahl, die hängen bleibt. Das blaue Raster zeigt die freien Wohnungen: Färben Sie so viele Häuser ein, wie bei Ihnen frei sind.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 Diagramm statt einer Liste. Daten ändern: Rechtsklick aufs Diagramm, Daten bearbeiten.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 Trichter zeigt, wo Interessenten verloren gehen. Breiten nach Ihren eigenen Zahlen anpassen.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 Bild für die Strategie: Mitte und Kanäle. Namen der Kanäle direkt in den Kreisen ändern.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Vorher und Ziel auf einen Blick. Ändern Sie das Ziel, schieben Sie Kleber und Linie auf die neue Höhe.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 Zeitplan als Balken. Länge der Balken ziehen, Namen links ändern.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Schluss mit klaren nächsten Schritten. Beispiel aus dem Artikel «PowerPoint Präsentationen mit AI erstellen» auf koniarora.ch.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Pr>
        <a:solidFill>
          <a:srgbClr val="2232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918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50" kern="0" dirty="0">
                <a:solidFill>
                  <a:srgbClr val="9FB0C8"/>
                </a:solidFill>
              </a:rPr>
              <a:t>MUSTER IMMOBILIEN AG · MARKETING 2027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852160" y="329184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250" kern="0" dirty="0">
                <a:solidFill>
                  <a:srgbClr val="9FB0C8"/>
                </a:solidFill>
              </a:rPr>
              <a:t>PITCH · OKTOBER 2026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530352" y="640080"/>
            <a:ext cx="8083296" cy="0"/>
          </a:xfrm>
          <a:prstGeom prst="line">
            <a:avLst/>
          </a:prstGeom>
          <a:noFill/>
          <a:ln w="12700">
            <a:solidFill>
              <a:srgbClr val="9FB0C8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30352" y="1554480"/>
            <a:ext cx="42062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i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r>
              <a:rPr lang="en-US" sz="6000" b="1" i="1" dirty="0">
                <a:solidFill>
                  <a:srgbClr val="FFFFFF"/>
                </a:solidFill>
              </a:rPr>
              <a:t>Titel</a:t>
            </a:r>
            <a:endParaRPr lang="en-US" sz="60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530352" y="3401568"/>
            <a:ext cx="402336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F3D36B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F3D36B"/>
                </a:solidFill>
              </a:rPr>
              <a:t>Untertitel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ssage hell">
    <p:bg>
      <p:bgPr>
        <a:solidFill>
          <a:srgbClr val="FFFD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918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50" kern="0" dirty="0">
                <a:solidFill>
                  <a:srgbClr val="8A8476"/>
                </a:solidFill>
              </a:rPr>
              <a:t>MUSTER IMMOBILIEN AG · MARKETING 2027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852160" y="329184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250" kern="0" dirty="0">
                <a:solidFill>
                  <a:srgbClr val="8A8476"/>
                </a:solidFill>
              </a:rPr>
              <a:t>PITCH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530352" y="640080"/>
            <a:ext cx="8083296" cy="0"/>
          </a:xfrm>
          <a:prstGeom prst="line">
            <a:avLst/>
          </a:prstGeom>
          <a:noFill/>
          <a:ln w="12700">
            <a:solidFill>
              <a:srgbClr val="1F1F1F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rgbClr val="1F1F1F"/>
                </a:solidFill>
              </a:defRPr>
            </a:lvl1pPr>
          </a:lstStyle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Aussage als ganzer Satz</a:t>
            </a:r>
            <a:endParaRPr lang="en-US" sz="24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dirty="0">
                <a:solidFill>
                  <a:srgbClr val="8A8476"/>
                </a:solidFill>
              </a:defRPr>
            </a:lvl1pPr>
          </a:lstStyle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ssage dunkel">
    <p:bg>
      <p:bgPr>
        <a:solidFill>
          <a:srgbClr val="2232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918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50" kern="0" dirty="0">
                <a:solidFill>
                  <a:srgbClr val="9FB0C8"/>
                </a:solidFill>
              </a:rPr>
              <a:t>MUSTER IMMOBILIEN AG · MARKETING 2027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852160" y="329184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250" kern="0" dirty="0">
                <a:solidFill>
                  <a:srgbClr val="9FB0C8"/>
                </a:solidFill>
              </a:rPr>
              <a:t>PITCH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530352" y="640080"/>
            <a:ext cx="8083296" cy="0"/>
          </a:xfrm>
          <a:prstGeom prst="line">
            <a:avLst/>
          </a:prstGeom>
          <a:noFill/>
          <a:ln w="12700">
            <a:solidFill>
              <a:srgbClr val="9FB0C8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Aussage als ganzer Satz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FB0C8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1554480"/>
            <a:ext cx="4206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b="1" i="1" dirty="0">
                <a:solidFill>
                  <a:srgbClr val="FFFFFF"/>
                </a:solidFill>
              </a:rPr>
              <a:t>Marketing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i="1" dirty="0">
                <a:solidFill>
                  <a:srgbClr val="FFFFFF"/>
                </a:solidFill>
              </a:rPr>
              <a:t>2027</a:t>
            </a:r>
            <a:endParaRPr lang="en-US" sz="6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340156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3D36B"/>
                </a:solidFill>
              </a:rPr>
              <a:t>Leerstand vermeiden.</a:t>
            </a:r>
            <a:endParaRPr lang="en-US" sz="1800" dirty="0"/>
          </a:p>
        </p:txBody>
      </p:sp>
      <p:sp>
        <p:nvSpPr>
          <p:cNvPr id="4" name="Mond"/>
          <p:cNvSpPr/>
          <p:nvPr/>
        </p:nvSpPr>
        <p:spPr>
          <a:xfrm>
            <a:off x="7372350" y="1466850"/>
            <a:ext cx="876300" cy="876300"/>
          </a:xfrm>
          <a:prstGeom prst="ellipse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5" name="Haus links"/>
          <p:cNvSpPr/>
          <p:nvPr/>
        </p:nvSpPr>
        <p:spPr>
          <a:xfrm>
            <a:off x="4476750" y="2762250"/>
            <a:ext cx="1238250" cy="2381250"/>
          </a:xfrm>
          <a:prstGeom prst="rect">
            <a:avLst/>
          </a:prstGeom>
          <a:solidFill>
            <a:srgbClr val="22324A"/>
          </a:solidFill>
          <a:ln w="19050">
            <a:solidFill>
              <a:srgbClr val="9FB0C8"/>
            </a:solidFill>
            <a:prstDash val="solid"/>
          </a:ln>
        </p:spPr>
      </p:sp>
      <p:sp>
        <p:nvSpPr>
          <p:cNvPr id="6" name="Haus links Fenster 1"/>
          <p:cNvSpPr/>
          <p:nvPr/>
        </p:nvSpPr>
        <p:spPr>
          <a:xfrm>
            <a:off x="4699635" y="29337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" name="Haus links Fenster 2"/>
          <p:cNvSpPr/>
          <p:nvPr/>
        </p:nvSpPr>
        <p:spPr>
          <a:xfrm>
            <a:off x="5009197" y="2933700"/>
            <a:ext cx="173355" cy="19208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8" name="Haus links Fenster 3"/>
          <p:cNvSpPr/>
          <p:nvPr/>
        </p:nvSpPr>
        <p:spPr>
          <a:xfrm>
            <a:off x="5318760" y="29337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9" name="Haus links Fenster 4"/>
          <p:cNvSpPr/>
          <p:nvPr/>
        </p:nvSpPr>
        <p:spPr>
          <a:xfrm>
            <a:off x="4699635" y="32829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0" name="Haus links Fenster 5"/>
          <p:cNvSpPr/>
          <p:nvPr/>
        </p:nvSpPr>
        <p:spPr>
          <a:xfrm>
            <a:off x="5009197" y="32829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1" name="Haus links Fenster 6"/>
          <p:cNvSpPr/>
          <p:nvPr/>
        </p:nvSpPr>
        <p:spPr>
          <a:xfrm>
            <a:off x="5318760" y="32829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2" name="Haus links Fenster 7"/>
          <p:cNvSpPr/>
          <p:nvPr/>
        </p:nvSpPr>
        <p:spPr>
          <a:xfrm>
            <a:off x="4699635" y="3632200"/>
            <a:ext cx="173355" cy="19208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13" name="Haus links Fenster 8"/>
          <p:cNvSpPr/>
          <p:nvPr/>
        </p:nvSpPr>
        <p:spPr>
          <a:xfrm>
            <a:off x="5009197" y="36322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4" name="Haus links Fenster 9"/>
          <p:cNvSpPr/>
          <p:nvPr/>
        </p:nvSpPr>
        <p:spPr>
          <a:xfrm>
            <a:off x="5318760" y="36322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5" name="Haus links Fenster 10"/>
          <p:cNvSpPr/>
          <p:nvPr/>
        </p:nvSpPr>
        <p:spPr>
          <a:xfrm>
            <a:off x="4699635" y="39814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6" name="Haus links Fenster 11"/>
          <p:cNvSpPr/>
          <p:nvPr/>
        </p:nvSpPr>
        <p:spPr>
          <a:xfrm>
            <a:off x="5009197" y="3981450"/>
            <a:ext cx="173355" cy="19208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17" name="Haus links Fenster 12"/>
          <p:cNvSpPr/>
          <p:nvPr/>
        </p:nvSpPr>
        <p:spPr>
          <a:xfrm>
            <a:off x="5318760" y="39814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8" name="Haus links Fenster 13"/>
          <p:cNvSpPr/>
          <p:nvPr/>
        </p:nvSpPr>
        <p:spPr>
          <a:xfrm>
            <a:off x="4699635" y="43307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19" name="Haus links Fenster 14"/>
          <p:cNvSpPr/>
          <p:nvPr/>
        </p:nvSpPr>
        <p:spPr>
          <a:xfrm>
            <a:off x="5009197" y="43307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20" name="Haus links Fenster 15"/>
          <p:cNvSpPr/>
          <p:nvPr/>
        </p:nvSpPr>
        <p:spPr>
          <a:xfrm>
            <a:off x="5318760" y="433070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21" name="Haus links Fenster 16"/>
          <p:cNvSpPr/>
          <p:nvPr/>
        </p:nvSpPr>
        <p:spPr>
          <a:xfrm>
            <a:off x="4699635" y="4679950"/>
            <a:ext cx="173355" cy="19208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22" name="Haus links Fenster 17"/>
          <p:cNvSpPr/>
          <p:nvPr/>
        </p:nvSpPr>
        <p:spPr>
          <a:xfrm>
            <a:off x="5009197" y="46799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23" name="Haus links Fenster 18"/>
          <p:cNvSpPr/>
          <p:nvPr/>
        </p:nvSpPr>
        <p:spPr>
          <a:xfrm>
            <a:off x="5318760" y="4679950"/>
            <a:ext cx="173355" cy="19208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24" name="Haus Mitte"/>
          <p:cNvSpPr/>
          <p:nvPr/>
        </p:nvSpPr>
        <p:spPr>
          <a:xfrm>
            <a:off x="5810250" y="1524000"/>
            <a:ext cx="1428750" cy="3619500"/>
          </a:xfrm>
          <a:prstGeom prst="rect">
            <a:avLst/>
          </a:prstGeom>
          <a:solidFill>
            <a:srgbClr val="22324A"/>
          </a:solidFill>
          <a:ln w="19050">
            <a:solidFill>
              <a:srgbClr val="CFD9E6"/>
            </a:solidFill>
            <a:prstDash val="solid"/>
          </a:ln>
        </p:spPr>
      </p:sp>
      <p:sp>
        <p:nvSpPr>
          <p:cNvPr id="25" name="Haus Mitte Fenster 1"/>
          <p:cNvSpPr/>
          <p:nvPr/>
        </p:nvSpPr>
        <p:spPr>
          <a:xfrm>
            <a:off x="6015990" y="169545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26" name="Haus Mitte Fenster 2"/>
          <p:cNvSpPr/>
          <p:nvPr/>
        </p:nvSpPr>
        <p:spPr>
          <a:xfrm>
            <a:off x="6301740" y="169545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27" name="Haus Mitte Fenster 3"/>
          <p:cNvSpPr/>
          <p:nvPr/>
        </p:nvSpPr>
        <p:spPr>
          <a:xfrm>
            <a:off x="6587490" y="1695450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28" name="Haus Mitte Fenster 4"/>
          <p:cNvSpPr/>
          <p:nvPr/>
        </p:nvSpPr>
        <p:spPr>
          <a:xfrm>
            <a:off x="6873240" y="169545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29" name="Haus Mitte Fenster 5"/>
          <p:cNvSpPr/>
          <p:nvPr/>
        </p:nvSpPr>
        <p:spPr>
          <a:xfrm>
            <a:off x="6015990" y="206586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0" name="Haus Mitte Fenster 6"/>
          <p:cNvSpPr/>
          <p:nvPr/>
        </p:nvSpPr>
        <p:spPr>
          <a:xfrm>
            <a:off x="6301740" y="2065867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31" name="Haus Mitte Fenster 7"/>
          <p:cNvSpPr/>
          <p:nvPr/>
        </p:nvSpPr>
        <p:spPr>
          <a:xfrm>
            <a:off x="6587490" y="206586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2" name="Haus Mitte Fenster 8"/>
          <p:cNvSpPr/>
          <p:nvPr/>
        </p:nvSpPr>
        <p:spPr>
          <a:xfrm>
            <a:off x="6873240" y="206586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3" name="Haus Mitte Fenster 9"/>
          <p:cNvSpPr/>
          <p:nvPr/>
        </p:nvSpPr>
        <p:spPr>
          <a:xfrm>
            <a:off x="6015990" y="24362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4" name="Haus Mitte Fenster 10"/>
          <p:cNvSpPr/>
          <p:nvPr/>
        </p:nvSpPr>
        <p:spPr>
          <a:xfrm>
            <a:off x="6301740" y="24362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5" name="Haus Mitte Fenster 11"/>
          <p:cNvSpPr/>
          <p:nvPr/>
        </p:nvSpPr>
        <p:spPr>
          <a:xfrm>
            <a:off x="6587490" y="24362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6" name="Haus Mitte Fenster 12"/>
          <p:cNvSpPr/>
          <p:nvPr/>
        </p:nvSpPr>
        <p:spPr>
          <a:xfrm>
            <a:off x="6873240" y="24362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7" name="Haus Mitte Fenster 13"/>
          <p:cNvSpPr/>
          <p:nvPr/>
        </p:nvSpPr>
        <p:spPr>
          <a:xfrm>
            <a:off x="6015990" y="280670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38" name="Haus Mitte Fenster 14"/>
          <p:cNvSpPr/>
          <p:nvPr/>
        </p:nvSpPr>
        <p:spPr>
          <a:xfrm>
            <a:off x="6301740" y="2806700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39" name="Haus Mitte Fenster 15"/>
          <p:cNvSpPr/>
          <p:nvPr/>
        </p:nvSpPr>
        <p:spPr>
          <a:xfrm>
            <a:off x="6587490" y="280670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0" name="Haus Mitte Fenster 16"/>
          <p:cNvSpPr/>
          <p:nvPr/>
        </p:nvSpPr>
        <p:spPr>
          <a:xfrm>
            <a:off x="6873240" y="280670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1" name="Haus Mitte Fenster 17"/>
          <p:cNvSpPr/>
          <p:nvPr/>
        </p:nvSpPr>
        <p:spPr>
          <a:xfrm>
            <a:off x="6015990" y="317711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2" name="Haus Mitte Fenster 18"/>
          <p:cNvSpPr/>
          <p:nvPr/>
        </p:nvSpPr>
        <p:spPr>
          <a:xfrm>
            <a:off x="6301740" y="317711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3" name="Haus Mitte Fenster 19"/>
          <p:cNvSpPr/>
          <p:nvPr/>
        </p:nvSpPr>
        <p:spPr>
          <a:xfrm>
            <a:off x="6587490" y="3177117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44" name="Haus Mitte Fenster 20"/>
          <p:cNvSpPr/>
          <p:nvPr/>
        </p:nvSpPr>
        <p:spPr>
          <a:xfrm>
            <a:off x="6873240" y="317711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5" name="Haus Mitte Fenster 21"/>
          <p:cNvSpPr/>
          <p:nvPr/>
        </p:nvSpPr>
        <p:spPr>
          <a:xfrm>
            <a:off x="6015990" y="354753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6" name="Haus Mitte Fenster 22"/>
          <p:cNvSpPr/>
          <p:nvPr/>
        </p:nvSpPr>
        <p:spPr>
          <a:xfrm>
            <a:off x="6301740" y="354753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7" name="Haus Mitte Fenster 23"/>
          <p:cNvSpPr/>
          <p:nvPr/>
        </p:nvSpPr>
        <p:spPr>
          <a:xfrm>
            <a:off x="6587490" y="354753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8" name="Haus Mitte Fenster 24"/>
          <p:cNvSpPr/>
          <p:nvPr/>
        </p:nvSpPr>
        <p:spPr>
          <a:xfrm>
            <a:off x="6873240" y="354753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49" name="Haus Mitte Fenster 25"/>
          <p:cNvSpPr/>
          <p:nvPr/>
        </p:nvSpPr>
        <p:spPr>
          <a:xfrm>
            <a:off x="6015990" y="3917950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50" name="Haus Mitte Fenster 26"/>
          <p:cNvSpPr/>
          <p:nvPr/>
        </p:nvSpPr>
        <p:spPr>
          <a:xfrm>
            <a:off x="6301740" y="391795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1" name="Haus Mitte Fenster 27"/>
          <p:cNvSpPr/>
          <p:nvPr/>
        </p:nvSpPr>
        <p:spPr>
          <a:xfrm>
            <a:off x="6587490" y="391795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2" name="Haus Mitte Fenster 28"/>
          <p:cNvSpPr/>
          <p:nvPr/>
        </p:nvSpPr>
        <p:spPr>
          <a:xfrm>
            <a:off x="6873240" y="3917950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3" name="Haus Mitte Fenster 29"/>
          <p:cNvSpPr/>
          <p:nvPr/>
        </p:nvSpPr>
        <p:spPr>
          <a:xfrm>
            <a:off x="6015990" y="428836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4" name="Haus Mitte Fenster 30"/>
          <p:cNvSpPr/>
          <p:nvPr/>
        </p:nvSpPr>
        <p:spPr>
          <a:xfrm>
            <a:off x="6301740" y="428836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5" name="Haus Mitte Fenster 31"/>
          <p:cNvSpPr/>
          <p:nvPr/>
        </p:nvSpPr>
        <p:spPr>
          <a:xfrm>
            <a:off x="6587490" y="4288367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56" name="Haus Mitte Fenster 32"/>
          <p:cNvSpPr/>
          <p:nvPr/>
        </p:nvSpPr>
        <p:spPr>
          <a:xfrm>
            <a:off x="6873240" y="4288367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7" name="Haus Mitte Fenster 33"/>
          <p:cNvSpPr/>
          <p:nvPr/>
        </p:nvSpPr>
        <p:spPr>
          <a:xfrm>
            <a:off x="6015990" y="46587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58" name="Haus Mitte Fenster 34"/>
          <p:cNvSpPr/>
          <p:nvPr/>
        </p:nvSpPr>
        <p:spPr>
          <a:xfrm>
            <a:off x="6301740" y="4658783"/>
            <a:ext cx="160020" cy="203729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59" name="Haus Mitte Fenster 35"/>
          <p:cNvSpPr/>
          <p:nvPr/>
        </p:nvSpPr>
        <p:spPr>
          <a:xfrm>
            <a:off x="6587490" y="46587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60" name="Haus Mitte Fenster 36"/>
          <p:cNvSpPr/>
          <p:nvPr/>
        </p:nvSpPr>
        <p:spPr>
          <a:xfrm>
            <a:off x="6873240" y="4658783"/>
            <a:ext cx="160020" cy="203729"/>
          </a:xfrm>
          <a:prstGeom prst="rect">
            <a:avLst/>
          </a:prstGeom>
          <a:solidFill>
            <a:srgbClr val="22324A"/>
          </a:solidFill>
          <a:ln w="9525">
            <a:solidFill>
              <a:srgbClr val="CFD9E6">
                <a:alpha val="55000"/>
              </a:srgbClr>
            </a:solidFill>
            <a:prstDash val="solid"/>
          </a:ln>
        </p:spPr>
      </p:sp>
      <p:sp>
        <p:nvSpPr>
          <p:cNvPr id="61" name="Haus rechts"/>
          <p:cNvSpPr/>
          <p:nvPr/>
        </p:nvSpPr>
        <p:spPr>
          <a:xfrm>
            <a:off x="7334250" y="3238500"/>
            <a:ext cx="1238250" cy="1905000"/>
          </a:xfrm>
          <a:prstGeom prst="rect">
            <a:avLst/>
          </a:prstGeom>
          <a:solidFill>
            <a:srgbClr val="22324A"/>
          </a:solidFill>
          <a:ln w="19050">
            <a:solidFill>
              <a:srgbClr val="9FB0C8"/>
            </a:solidFill>
            <a:prstDash val="solid"/>
          </a:ln>
        </p:spPr>
      </p:sp>
      <p:sp>
        <p:nvSpPr>
          <p:cNvPr id="62" name="Haus rechts Fenster 1"/>
          <p:cNvSpPr/>
          <p:nvPr/>
        </p:nvSpPr>
        <p:spPr>
          <a:xfrm>
            <a:off x="7557135" y="3409950"/>
            <a:ext cx="173355" cy="17811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63" name="Haus rechts Fenster 2"/>
          <p:cNvSpPr/>
          <p:nvPr/>
        </p:nvSpPr>
        <p:spPr>
          <a:xfrm>
            <a:off x="7866698" y="34099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64" name="Haus rechts Fenster 3"/>
          <p:cNvSpPr/>
          <p:nvPr/>
        </p:nvSpPr>
        <p:spPr>
          <a:xfrm>
            <a:off x="8176260" y="34099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65" name="Haus rechts Fenster 4"/>
          <p:cNvSpPr/>
          <p:nvPr/>
        </p:nvSpPr>
        <p:spPr>
          <a:xfrm>
            <a:off x="7557135" y="373380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66" name="Haus rechts Fenster 5"/>
          <p:cNvSpPr/>
          <p:nvPr/>
        </p:nvSpPr>
        <p:spPr>
          <a:xfrm>
            <a:off x="7866698" y="373380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67" name="Haus rechts Fenster 6"/>
          <p:cNvSpPr/>
          <p:nvPr/>
        </p:nvSpPr>
        <p:spPr>
          <a:xfrm>
            <a:off x="8176260" y="373380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68" name="Haus rechts Fenster 7"/>
          <p:cNvSpPr/>
          <p:nvPr/>
        </p:nvSpPr>
        <p:spPr>
          <a:xfrm>
            <a:off x="7557135" y="40576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69" name="Haus rechts Fenster 8"/>
          <p:cNvSpPr/>
          <p:nvPr/>
        </p:nvSpPr>
        <p:spPr>
          <a:xfrm>
            <a:off x="7866698" y="4057650"/>
            <a:ext cx="173355" cy="17811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70" name="Haus rechts Fenster 9"/>
          <p:cNvSpPr/>
          <p:nvPr/>
        </p:nvSpPr>
        <p:spPr>
          <a:xfrm>
            <a:off x="8176260" y="40576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1" name="Haus rechts Fenster 10"/>
          <p:cNvSpPr/>
          <p:nvPr/>
        </p:nvSpPr>
        <p:spPr>
          <a:xfrm>
            <a:off x="7557135" y="438150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2" name="Haus rechts Fenster 11"/>
          <p:cNvSpPr/>
          <p:nvPr/>
        </p:nvSpPr>
        <p:spPr>
          <a:xfrm>
            <a:off x="7866698" y="438150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3" name="Haus rechts Fenster 12"/>
          <p:cNvSpPr/>
          <p:nvPr/>
        </p:nvSpPr>
        <p:spPr>
          <a:xfrm>
            <a:off x="8176260" y="4381500"/>
            <a:ext cx="173355" cy="178118"/>
          </a:xfrm>
          <a:prstGeom prst="rect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74" name="Haus rechts Fenster 13"/>
          <p:cNvSpPr/>
          <p:nvPr/>
        </p:nvSpPr>
        <p:spPr>
          <a:xfrm>
            <a:off x="7557135" y="47053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5" name="Haus rechts Fenster 14"/>
          <p:cNvSpPr/>
          <p:nvPr/>
        </p:nvSpPr>
        <p:spPr>
          <a:xfrm>
            <a:off x="7866698" y="47053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6" name="Haus rechts Fenster 15"/>
          <p:cNvSpPr/>
          <p:nvPr/>
        </p:nvSpPr>
        <p:spPr>
          <a:xfrm>
            <a:off x="8176260" y="4705350"/>
            <a:ext cx="173355" cy="178118"/>
          </a:xfrm>
          <a:prstGeom prst="rect">
            <a:avLst/>
          </a:prstGeom>
          <a:solidFill>
            <a:srgbClr val="22324A"/>
          </a:solidFill>
          <a:ln w="9525">
            <a:solidFill>
              <a:srgbClr val="9FB0C8">
                <a:alpha val="55000"/>
              </a:srgbClr>
            </a:solidFill>
            <a:prstDash val="solid"/>
          </a:ln>
        </p:spPr>
      </p:sp>
      <p:sp>
        <p:nvSpPr>
          <p:cNvPr id="77" name="Boden"/>
          <p:cNvSpPr/>
          <p:nvPr/>
        </p:nvSpPr>
        <p:spPr>
          <a:xfrm>
            <a:off x="4286250" y="5133975"/>
            <a:ext cx="4476750" cy="0"/>
          </a:xfrm>
          <a:prstGeom prst="line">
            <a:avLst/>
          </a:prstGeom>
          <a:noFill/>
          <a:ln w="28575">
            <a:solidFill>
              <a:srgbClr val="F3D36B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Jede frei werdende Wohnung steht heute im Schnitt 18 Tage leer</a:t>
            </a:r>
            <a:endParaRPr lang="en-US" sz="24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Quelle: Beispielwerte</a:t>
            </a:r>
            <a:endParaRPr lang="en-US" sz="1000" dirty="0"/>
          </a:p>
        </p:txBody>
      </p:sp>
      <p:sp>
        <p:nvSpPr>
          <p:cNvPr id="4" name="Kreis Kennzahl"/>
          <p:cNvSpPr/>
          <p:nvPr/>
        </p:nvSpPr>
        <p:spPr>
          <a:xfrm>
            <a:off x="723900" y="1809750"/>
            <a:ext cx="2476500" cy="2476500"/>
          </a:xfrm>
          <a:prstGeom prst="ellipse">
            <a:avLst/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5" name="Kennzahl"/>
          <p:cNvSpPr txBox="1"/>
          <p:nvPr/>
        </p:nvSpPr>
        <p:spPr>
          <a:xfrm>
            <a:off x="723900" y="2209800"/>
            <a:ext cx="2476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i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0" dirty="0"/>
          </a:p>
        </p:txBody>
      </p:sp>
      <p:sp>
        <p:nvSpPr>
          <p:cNvPr id="6" name="Text 4"/>
          <p:cNvSpPr txBox="1"/>
          <p:nvPr/>
        </p:nvSpPr>
        <p:spPr>
          <a:xfrm>
            <a:off x="723900" y="3524250"/>
            <a:ext cx="2476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TAGE LEERSTAND</a:t>
            </a:r>
            <a:endParaRPr lang="en-US" sz="1100" dirty="0"/>
          </a:p>
        </p:txBody>
      </p:sp>
      <p:sp>
        <p:nvSpPr>
          <p:cNvPr id="7" name="Wohnung 1"/>
          <p:cNvSpPr/>
          <p:nvPr/>
        </p:nvSpPr>
        <p:spPr>
          <a:xfrm rot="16200000">
            <a:off x="395287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" name="Wohnung 2"/>
          <p:cNvSpPr/>
          <p:nvPr/>
        </p:nvSpPr>
        <p:spPr>
          <a:xfrm rot="16200000">
            <a:off x="4248150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" name="Wohnung 3"/>
          <p:cNvSpPr/>
          <p:nvPr/>
        </p:nvSpPr>
        <p:spPr>
          <a:xfrm rot="16200000">
            <a:off x="454342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" name="Wohnung 4"/>
          <p:cNvSpPr/>
          <p:nvPr/>
        </p:nvSpPr>
        <p:spPr>
          <a:xfrm rot="16200000">
            <a:off x="4838700" y="17811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11" name="Wohnung 5"/>
          <p:cNvSpPr/>
          <p:nvPr/>
        </p:nvSpPr>
        <p:spPr>
          <a:xfrm rot="16200000">
            <a:off x="513397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" name="Wohnung 6"/>
          <p:cNvSpPr/>
          <p:nvPr/>
        </p:nvSpPr>
        <p:spPr>
          <a:xfrm rot="16200000">
            <a:off x="5429250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3" name="Wohnung 7"/>
          <p:cNvSpPr/>
          <p:nvPr/>
        </p:nvSpPr>
        <p:spPr>
          <a:xfrm rot="16200000">
            <a:off x="572452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4" name="Wohnung 8"/>
          <p:cNvSpPr/>
          <p:nvPr/>
        </p:nvSpPr>
        <p:spPr>
          <a:xfrm rot="16200000">
            <a:off x="6019800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5" name="Wohnung 9"/>
          <p:cNvSpPr/>
          <p:nvPr/>
        </p:nvSpPr>
        <p:spPr>
          <a:xfrm rot="16200000">
            <a:off x="631507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6" name="Wohnung 10"/>
          <p:cNvSpPr/>
          <p:nvPr/>
        </p:nvSpPr>
        <p:spPr>
          <a:xfrm rot="16200000">
            <a:off x="6610350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7" name="Wohnung 11"/>
          <p:cNvSpPr/>
          <p:nvPr/>
        </p:nvSpPr>
        <p:spPr>
          <a:xfrm rot="16200000">
            <a:off x="690562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8" name="Wohnung 12"/>
          <p:cNvSpPr/>
          <p:nvPr/>
        </p:nvSpPr>
        <p:spPr>
          <a:xfrm rot="16200000">
            <a:off x="7200900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9" name="Wohnung 13"/>
          <p:cNvSpPr/>
          <p:nvPr/>
        </p:nvSpPr>
        <p:spPr>
          <a:xfrm rot="16200000">
            <a:off x="749617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0" name="Wohnung 14"/>
          <p:cNvSpPr/>
          <p:nvPr/>
        </p:nvSpPr>
        <p:spPr>
          <a:xfrm rot="16200000">
            <a:off x="7791450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1" name="Wohnung 15"/>
          <p:cNvSpPr/>
          <p:nvPr/>
        </p:nvSpPr>
        <p:spPr>
          <a:xfrm rot="16200000">
            <a:off x="8086725" y="1781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2" name="Wohnung 16"/>
          <p:cNvSpPr/>
          <p:nvPr/>
        </p:nvSpPr>
        <p:spPr>
          <a:xfrm rot="16200000">
            <a:off x="395287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3" name="Wohnung 17"/>
          <p:cNvSpPr/>
          <p:nvPr/>
        </p:nvSpPr>
        <p:spPr>
          <a:xfrm rot="16200000">
            <a:off x="4248150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4" name="Wohnung 18"/>
          <p:cNvSpPr/>
          <p:nvPr/>
        </p:nvSpPr>
        <p:spPr>
          <a:xfrm rot="16200000">
            <a:off x="4543425" y="20859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25" name="Wohnung 19"/>
          <p:cNvSpPr/>
          <p:nvPr/>
        </p:nvSpPr>
        <p:spPr>
          <a:xfrm rot="16200000">
            <a:off x="4838700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6" name="Wohnung 20"/>
          <p:cNvSpPr/>
          <p:nvPr/>
        </p:nvSpPr>
        <p:spPr>
          <a:xfrm rot="16200000">
            <a:off x="513397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7" name="Wohnung 21"/>
          <p:cNvSpPr/>
          <p:nvPr/>
        </p:nvSpPr>
        <p:spPr>
          <a:xfrm rot="16200000">
            <a:off x="5429250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8" name="Wohnung 22"/>
          <p:cNvSpPr/>
          <p:nvPr/>
        </p:nvSpPr>
        <p:spPr>
          <a:xfrm rot="16200000">
            <a:off x="572452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29" name="Wohnung 23"/>
          <p:cNvSpPr/>
          <p:nvPr/>
        </p:nvSpPr>
        <p:spPr>
          <a:xfrm rot="16200000">
            <a:off x="6019800" y="20859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30" name="Wohnung 24"/>
          <p:cNvSpPr/>
          <p:nvPr/>
        </p:nvSpPr>
        <p:spPr>
          <a:xfrm rot="16200000">
            <a:off x="631507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1" name="Wohnung 25"/>
          <p:cNvSpPr/>
          <p:nvPr/>
        </p:nvSpPr>
        <p:spPr>
          <a:xfrm rot="16200000">
            <a:off x="6610350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2" name="Wohnung 26"/>
          <p:cNvSpPr/>
          <p:nvPr/>
        </p:nvSpPr>
        <p:spPr>
          <a:xfrm rot="16200000">
            <a:off x="690562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3" name="Wohnung 27"/>
          <p:cNvSpPr/>
          <p:nvPr/>
        </p:nvSpPr>
        <p:spPr>
          <a:xfrm rot="16200000">
            <a:off x="7200900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4" name="Wohnung 28"/>
          <p:cNvSpPr/>
          <p:nvPr/>
        </p:nvSpPr>
        <p:spPr>
          <a:xfrm rot="16200000">
            <a:off x="749617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5" name="Wohnung 29"/>
          <p:cNvSpPr/>
          <p:nvPr/>
        </p:nvSpPr>
        <p:spPr>
          <a:xfrm rot="16200000">
            <a:off x="7791450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6" name="Wohnung 30"/>
          <p:cNvSpPr/>
          <p:nvPr/>
        </p:nvSpPr>
        <p:spPr>
          <a:xfrm rot="16200000">
            <a:off x="8086725" y="2085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7" name="Wohnung 31"/>
          <p:cNvSpPr/>
          <p:nvPr/>
        </p:nvSpPr>
        <p:spPr>
          <a:xfrm rot="16200000">
            <a:off x="395287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8" name="Wohnung 32"/>
          <p:cNvSpPr/>
          <p:nvPr/>
        </p:nvSpPr>
        <p:spPr>
          <a:xfrm rot="16200000">
            <a:off x="424815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39" name="Wohnung 33"/>
          <p:cNvSpPr/>
          <p:nvPr/>
        </p:nvSpPr>
        <p:spPr>
          <a:xfrm rot="16200000">
            <a:off x="454342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0" name="Wohnung 34"/>
          <p:cNvSpPr/>
          <p:nvPr/>
        </p:nvSpPr>
        <p:spPr>
          <a:xfrm rot="16200000">
            <a:off x="483870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1" name="Wohnung 35"/>
          <p:cNvSpPr/>
          <p:nvPr/>
        </p:nvSpPr>
        <p:spPr>
          <a:xfrm rot="16200000">
            <a:off x="513397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2" name="Wohnung 36"/>
          <p:cNvSpPr/>
          <p:nvPr/>
        </p:nvSpPr>
        <p:spPr>
          <a:xfrm rot="16200000">
            <a:off x="542925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3" name="Wohnung 37"/>
          <p:cNvSpPr/>
          <p:nvPr/>
        </p:nvSpPr>
        <p:spPr>
          <a:xfrm rot="16200000">
            <a:off x="572452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4" name="Wohnung 38"/>
          <p:cNvSpPr/>
          <p:nvPr/>
        </p:nvSpPr>
        <p:spPr>
          <a:xfrm rot="16200000">
            <a:off x="601980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5" name="Wohnung 39"/>
          <p:cNvSpPr/>
          <p:nvPr/>
        </p:nvSpPr>
        <p:spPr>
          <a:xfrm rot="16200000">
            <a:off x="631507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6" name="Wohnung 40"/>
          <p:cNvSpPr/>
          <p:nvPr/>
        </p:nvSpPr>
        <p:spPr>
          <a:xfrm rot="16200000">
            <a:off x="661035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7" name="Wohnung 41"/>
          <p:cNvSpPr/>
          <p:nvPr/>
        </p:nvSpPr>
        <p:spPr>
          <a:xfrm rot="16200000">
            <a:off x="6905625" y="23907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48" name="Wohnung 42"/>
          <p:cNvSpPr/>
          <p:nvPr/>
        </p:nvSpPr>
        <p:spPr>
          <a:xfrm rot="16200000">
            <a:off x="720090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49" name="Wohnung 43"/>
          <p:cNvSpPr/>
          <p:nvPr/>
        </p:nvSpPr>
        <p:spPr>
          <a:xfrm rot="16200000">
            <a:off x="749617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0" name="Wohnung 44"/>
          <p:cNvSpPr/>
          <p:nvPr/>
        </p:nvSpPr>
        <p:spPr>
          <a:xfrm rot="16200000">
            <a:off x="7791450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1" name="Wohnung 45"/>
          <p:cNvSpPr/>
          <p:nvPr/>
        </p:nvSpPr>
        <p:spPr>
          <a:xfrm rot="16200000">
            <a:off x="8086725" y="2390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2" name="Wohnung 46"/>
          <p:cNvSpPr/>
          <p:nvPr/>
        </p:nvSpPr>
        <p:spPr>
          <a:xfrm rot="16200000">
            <a:off x="395287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3" name="Wohnung 47"/>
          <p:cNvSpPr/>
          <p:nvPr/>
        </p:nvSpPr>
        <p:spPr>
          <a:xfrm rot="16200000">
            <a:off x="424815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4" name="Wohnung 48"/>
          <p:cNvSpPr/>
          <p:nvPr/>
        </p:nvSpPr>
        <p:spPr>
          <a:xfrm rot="16200000">
            <a:off x="454342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5" name="Wohnung 49"/>
          <p:cNvSpPr/>
          <p:nvPr/>
        </p:nvSpPr>
        <p:spPr>
          <a:xfrm rot="16200000">
            <a:off x="483870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6" name="Wohnung 50"/>
          <p:cNvSpPr/>
          <p:nvPr/>
        </p:nvSpPr>
        <p:spPr>
          <a:xfrm rot="16200000">
            <a:off x="513397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7" name="Wohnung 51"/>
          <p:cNvSpPr/>
          <p:nvPr/>
        </p:nvSpPr>
        <p:spPr>
          <a:xfrm rot="16200000">
            <a:off x="542925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58" name="Wohnung 52"/>
          <p:cNvSpPr/>
          <p:nvPr/>
        </p:nvSpPr>
        <p:spPr>
          <a:xfrm rot="16200000">
            <a:off x="5724525" y="26955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59" name="Wohnung 53"/>
          <p:cNvSpPr/>
          <p:nvPr/>
        </p:nvSpPr>
        <p:spPr>
          <a:xfrm rot="16200000">
            <a:off x="601980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0" name="Wohnung 54"/>
          <p:cNvSpPr/>
          <p:nvPr/>
        </p:nvSpPr>
        <p:spPr>
          <a:xfrm rot="16200000">
            <a:off x="631507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1" name="Wohnung 55"/>
          <p:cNvSpPr/>
          <p:nvPr/>
        </p:nvSpPr>
        <p:spPr>
          <a:xfrm rot="16200000">
            <a:off x="661035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2" name="Wohnung 56"/>
          <p:cNvSpPr/>
          <p:nvPr/>
        </p:nvSpPr>
        <p:spPr>
          <a:xfrm rot="16200000">
            <a:off x="690562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3" name="Wohnung 57"/>
          <p:cNvSpPr/>
          <p:nvPr/>
        </p:nvSpPr>
        <p:spPr>
          <a:xfrm rot="16200000">
            <a:off x="720090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4" name="Wohnung 58"/>
          <p:cNvSpPr/>
          <p:nvPr/>
        </p:nvSpPr>
        <p:spPr>
          <a:xfrm rot="16200000">
            <a:off x="749617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5" name="Wohnung 59"/>
          <p:cNvSpPr/>
          <p:nvPr/>
        </p:nvSpPr>
        <p:spPr>
          <a:xfrm rot="16200000">
            <a:off x="7791450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6" name="Wohnung 60"/>
          <p:cNvSpPr/>
          <p:nvPr/>
        </p:nvSpPr>
        <p:spPr>
          <a:xfrm rot="16200000">
            <a:off x="8086725" y="26955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7" name="Wohnung 61"/>
          <p:cNvSpPr/>
          <p:nvPr/>
        </p:nvSpPr>
        <p:spPr>
          <a:xfrm rot="16200000">
            <a:off x="395287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8" name="Wohnung 62"/>
          <p:cNvSpPr/>
          <p:nvPr/>
        </p:nvSpPr>
        <p:spPr>
          <a:xfrm rot="16200000">
            <a:off x="4248150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69" name="Wohnung 63"/>
          <p:cNvSpPr/>
          <p:nvPr/>
        </p:nvSpPr>
        <p:spPr>
          <a:xfrm rot="16200000">
            <a:off x="454342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0" name="Wohnung 64"/>
          <p:cNvSpPr/>
          <p:nvPr/>
        </p:nvSpPr>
        <p:spPr>
          <a:xfrm rot="16200000">
            <a:off x="4838700" y="30003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71" name="Wohnung 65"/>
          <p:cNvSpPr/>
          <p:nvPr/>
        </p:nvSpPr>
        <p:spPr>
          <a:xfrm rot="16200000">
            <a:off x="513397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2" name="Wohnung 66"/>
          <p:cNvSpPr/>
          <p:nvPr/>
        </p:nvSpPr>
        <p:spPr>
          <a:xfrm rot="16200000">
            <a:off x="5429250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3" name="Wohnung 67"/>
          <p:cNvSpPr/>
          <p:nvPr/>
        </p:nvSpPr>
        <p:spPr>
          <a:xfrm rot="16200000">
            <a:off x="572452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4" name="Wohnung 68"/>
          <p:cNvSpPr/>
          <p:nvPr/>
        </p:nvSpPr>
        <p:spPr>
          <a:xfrm rot="16200000">
            <a:off x="6019800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5" name="Wohnung 69"/>
          <p:cNvSpPr/>
          <p:nvPr/>
        </p:nvSpPr>
        <p:spPr>
          <a:xfrm rot="16200000">
            <a:off x="631507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6" name="Wohnung 70"/>
          <p:cNvSpPr/>
          <p:nvPr/>
        </p:nvSpPr>
        <p:spPr>
          <a:xfrm rot="16200000">
            <a:off x="6610350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7" name="Wohnung 71"/>
          <p:cNvSpPr/>
          <p:nvPr/>
        </p:nvSpPr>
        <p:spPr>
          <a:xfrm rot="16200000">
            <a:off x="690562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8" name="Wohnung 72"/>
          <p:cNvSpPr/>
          <p:nvPr/>
        </p:nvSpPr>
        <p:spPr>
          <a:xfrm rot="16200000">
            <a:off x="7200900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79" name="Wohnung 73"/>
          <p:cNvSpPr/>
          <p:nvPr/>
        </p:nvSpPr>
        <p:spPr>
          <a:xfrm rot="16200000">
            <a:off x="749617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0" name="Wohnung 74"/>
          <p:cNvSpPr/>
          <p:nvPr/>
        </p:nvSpPr>
        <p:spPr>
          <a:xfrm rot="16200000">
            <a:off x="7791450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1" name="Wohnung 75"/>
          <p:cNvSpPr/>
          <p:nvPr/>
        </p:nvSpPr>
        <p:spPr>
          <a:xfrm rot="16200000">
            <a:off x="8086725" y="30003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2" name="Wohnung 76"/>
          <p:cNvSpPr/>
          <p:nvPr/>
        </p:nvSpPr>
        <p:spPr>
          <a:xfrm rot="16200000">
            <a:off x="395287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3" name="Wohnung 77"/>
          <p:cNvSpPr/>
          <p:nvPr/>
        </p:nvSpPr>
        <p:spPr>
          <a:xfrm rot="16200000">
            <a:off x="4248150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4" name="Wohnung 78"/>
          <p:cNvSpPr/>
          <p:nvPr/>
        </p:nvSpPr>
        <p:spPr>
          <a:xfrm rot="16200000">
            <a:off x="4543425" y="33051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85" name="Wohnung 79"/>
          <p:cNvSpPr/>
          <p:nvPr/>
        </p:nvSpPr>
        <p:spPr>
          <a:xfrm rot="16200000">
            <a:off x="4838700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6" name="Wohnung 80"/>
          <p:cNvSpPr/>
          <p:nvPr/>
        </p:nvSpPr>
        <p:spPr>
          <a:xfrm rot="16200000">
            <a:off x="513397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7" name="Wohnung 81"/>
          <p:cNvSpPr/>
          <p:nvPr/>
        </p:nvSpPr>
        <p:spPr>
          <a:xfrm rot="16200000">
            <a:off x="5429250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8" name="Wohnung 82"/>
          <p:cNvSpPr/>
          <p:nvPr/>
        </p:nvSpPr>
        <p:spPr>
          <a:xfrm rot="16200000">
            <a:off x="572452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89" name="Wohnung 83"/>
          <p:cNvSpPr/>
          <p:nvPr/>
        </p:nvSpPr>
        <p:spPr>
          <a:xfrm rot="16200000">
            <a:off x="6019800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0" name="Wohnung 84"/>
          <p:cNvSpPr/>
          <p:nvPr/>
        </p:nvSpPr>
        <p:spPr>
          <a:xfrm rot="16200000">
            <a:off x="631507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1" name="Wohnung 85"/>
          <p:cNvSpPr/>
          <p:nvPr/>
        </p:nvSpPr>
        <p:spPr>
          <a:xfrm rot="16200000">
            <a:off x="6610350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2" name="Wohnung 86"/>
          <p:cNvSpPr/>
          <p:nvPr/>
        </p:nvSpPr>
        <p:spPr>
          <a:xfrm rot="16200000">
            <a:off x="690562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3" name="Wohnung 87"/>
          <p:cNvSpPr/>
          <p:nvPr/>
        </p:nvSpPr>
        <p:spPr>
          <a:xfrm rot="16200000">
            <a:off x="7200900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4" name="Wohnung 88"/>
          <p:cNvSpPr/>
          <p:nvPr/>
        </p:nvSpPr>
        <p:spPr>
          <a:xfrm rot="16200000">
            <a:off x="749617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5" name="Wohnung 89"/>
          <p:cNvSpPr/>
          <p:nvPr/>
        </p:nvSpPr>
        <p:spPr>
          <a:xfrm rot="16200000">
            <a:off x="7791450" y="33051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96" name="Wohnung 90"/>
          <p:cNvSpPr/>
          <p:nvPr/>
        </p:nvSpPr>
        <p:spPr>
          <a:xfrm rot="16200000">
            <a:off x="8086725" y="33051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7" name="Wohnung 91"/>
          <p:cNvSpPr/>
          <p:nvPr/>
        </p:nvSpPr>
        <p:spPr>
          <a:xfrm rot="16200000">
            <a:off x="395287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8" name="Wohnung 92"/>
          <p:cNvSpPr/>
          <p:nvPr/>
        </p:nvSpPr>
        <p:spPr>
          <a:xfrm rot="16200000">
            <a:off x="4248150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99" name="Wohnung 93"/>
          <p:cNvSpPr/>
          <p:nvPr/>
        </p:nvSpPr>
        <p:spPr>
          <a:xfrm rot="16200000">
            <a:off x="454342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0" name="Wohnung 94"/>
          <p:cNvSpPr/>
          <p:nvPr/>
        </p:nvSpPr>
        <p:spPr>
          <a:xfrm rot="16200000">
            <a:off x="4838700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1" name="Wohnung 95"/>
          <p:cNvSpPr/>
          <p:nvPr/>
        </p:nvSpPr>
        <p:spPr>
          <a:xfrm rot="16200000">
            <a:off x="513397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2" name="Wohnung 96"/>
          <p:cNvSpPr/>
          <p:nvPr/>
        </p:nvSpPr>
        <p:spPr>
          <a:xfrm rot="16200000">
            <a:off x="5429250" y="36099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103" name="Wohnung 97"/>
          <p:cNvSpPr/>
          <p:nvPr/>
        </p:nvSpPr>
        <p:spPr>
          <a:xfrm rot="16200000">
            <a:off x="572452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4" name="Wohnung 98"/>
          <p:cNvSpPr/>
          <p:nvPr/>
        </p:nvSpPr>
        <p:spPr>
          <a:xfrm rot="16200000">
            <a:off x="6019800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5" name="Wohnung 99"/>
          <p:cNvSpPr/>
          <p:nvPr/>
        </p:nvSpPr>
        <p:spPr>
          <a:xfrm rot="16200000">
            <a:off x="631507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6" name="Wohnung 100"/>
          <p:cNvSpPr/>
          <p:nvPr/>
        </p:nvSpPr>
        <p:spPr>
          <a:xfrm rot="16200000">
            <a:off x="6610350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7" name="Wohnung 101"/>
          <p:cNvSpPr/>
          <p:nvPr/>
        </p:nvSpPr>
        <p:spPr>
          <a:xfrm rot="16200000">
            <a:off x="690562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8" name="Wohnung 102"/>
          <p:cNvSpPr/>
          <p:nvPr/>
        </p:nvSpPr>
        <p:spPr>
          <a:xfrm rot="16200000">
            <a:off x="7200900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09" name="Wohnung 103"/>
          <p:cNvSpPr/>
          <p:nvPr/>
        </p:nvSpPr>
        <p:spPr>
          <a:xfrm rot="16200000">
            <a:off x="749617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0" name="Wohnung 104"/>
          <p:cNvSpPr/>
          <p:nvPr/>
        </p:nvSpPr>
        <p:spPr>
          <a:xfrm rot="16200000">
            <a:off x="7791450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1" name="Wohnung 105"/>
          <p:cNvSpPr/>
          <p:nvPr/>
        </p:nvSpPr>
        <p:spPr>
          <a:xfrm rot="16200000">
            <a:off x="8086725" y="36099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2" name="Wohnung 106"/>
          <p:cNvSpPr/>
          <p:nvPr/>
        </p:nvSpPr>
        <p:spPr>
          <a:xfrm rot="16200000">
            <a:off x="395287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3" name="Wohnung 107"/>
          <p:cNvSpPr/>
          <p:nvPr/>
        </p:nvSpPr>
        <p:spPr>
          <a:xfrm rot="16200000">
            <a:off x="4248150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4" name="Wohnung 108"/>
          <p:cNvSpPr/>
          <p:nvPr/>
        </p:nvSpPr>
        <p:spPr>
          <a:xfrm rot="16200000">
            <a:off x="454342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5" name="Wohnung 109"/>
          <p:cNvSpPr/>
          <p:nvPr/>
        </p:nvSpPr>
        <p:spPr>
          <a:xfrm rot="16200000">
            <a:off x="4838700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6" name="Wohnung 110"/>
          <p:cNvSpPr/>
          <p:nvPr/>
        </p:nvSpPr>
        <p:spPr>
          <a:xfrm rot="16200000">
            <a:off x="513397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7" name="Wohnung 111"/>
          <p:cNvSpPr/>
          <p:nvPr/>
        </p:nvSpPr>
        <p:spPr>
          <a:xfrm rot="16200000">
            <a:off x="5429250" y="39147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118" name="Wohnung 112"/>
          <p:cNvSpPr/>
          <p:nvPr/>
        </p:nvSpPr>
        <p:spPr>
          <a:xfrm rot="16200000">
            <a:off x="572452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19" name="Wohnung 113"/>
          <p:cNvSpPr/>
          <p:nvPr/>
        </p:nvSpPr>
        <p:spPr>
          <a:xfrm rot="16200000">
            <a:off x="6019800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0" name="Wohnung 114"/>
          <p:cNvSpPr/>
          <p:nvPr/>
        </p:nvSpPr>
        <p:spPr>
          <a:xfrm rot="16200000">
            <a:off x="631507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1" name="Wohnung 115"/>
          <p:cNvSpPr/>
          <p:nvPr/>
        </p:nvSpPr>
        <p:spPr>
          <a:xfrm rot="16200000">
            <a:off x="6610350" y="3914775"/>
            <a:ext cx="228600" cy="209550"/>
          </a:xfrm>
          <a:prstGeom prst="homePlate">
            <a:avLst/>
          </a:prstGeom>
          <a:solidFill>
            <a:srgbClr val="4B6F98"/>
          </a:solidFill>
          <a:ln w="15240">
            <a:solidFill>
              <a:srgbClr val="4B6F98"/>
            </a:solidFill>
            <a:prstDash val="solid"/>
          </a:ln>
        </p:spPr>
      </p:sp>
      <p:sp>
        <p:nvSpPr>
          <p:cNvPr id="122" name="Wohnung 116"/>
          <p:cNvSpPr/>
          <p:nvPr/>
        </p:nvSpPr>
        <p:spPr>
          <a:xfrm rot="16200000">
            <a:off x="690562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3" name="Wohnung 117"/>
          <p:cNvSpPr/>
          <p:nvPr/>
        </p:nvSpPr>
        <p:spPr>
          <a:xfrm rot="16200000">
            <a:off x="7200900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4" name="Wohnung 118"/>
          <p:cNvSpPr/>
          <p:nvPr/>
        </p:nvSpPr>
        <p:spPr>
          <a:xfrm rot="16200000">
            <a:off x="749617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5" name="Wohnung 119"/>
          <p:cNvSpPr/>
          <p:nvPr/>
        </p:nvSpPr>
        <p:spPr>
          <a:xfrm rot="16200000">
            <a:off x="7791450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6" name="Wohnung 120"/>
          <p:cNvSpPr/>
          <p:nvPr/>
        </p:nvSpPr>
        <p:spPr>
          <a:xfrm rot="16200000">
            <a:off x="8086725" y="3914775"/>
            <a:ext cx="228600" cy="209550"/>
          </a:xfrm>
          <a:prstGeom prst="homePlate">
            <a:avLst/>
          </a:prstGeom>
          <a:solidFill>
            <a:srgbClr val="FFFDF6"/>
          </a:solidFill>
          <a:ln w="15240">
            <a:solidFill>
              <a:srgbClr val="B8B0A0"/>
            </a:solidFill>
            <a:prstDash val="solid"/>
          </a:ln>
        </p:spPr>
      </p:sp>
      <p:sp>
        <p:nvSpPr>
          <p:cNvPr id="127" name="Text 125"/>
          <p:cNvSpPr txBox="1"/>
          <p:nvPr/>
        </p:nvSpPr>
        <p:spPr>
          <a:xfrm>
            <a:off x="3962400" y="4343400"/>
            <a:ext cx="44767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Wohnungen im Bestand, 11 davon aktuell frei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Drei Zielgruppen machen 80% aller Anfragen aus</a:t>
            </a:r>
            <a:endParaRPr lang="en-US" sz="24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Quelle: Beispielwerte, Anfragen 2026</a:t>
            </a:r>
            <a:endParaRPr lang="en-US" sz="1000" dirty="0"/>
          </a:p>
        </p:txBody>
      </p:sp>
      <p:graphicFrame>
        <p:nvGraphicFramePr>
          <p:cNvPr id="4" name="Diagramm Zielgruppen" descr=""/>
          <p:cNvGraphicFramePr/>
          <p:nvPr/>
        </p:nvGraphicFramePr>
        <p:xfrm>
          <a:off x="533400" y="1619250"/>
          <a:ext cx="8077200" cy="299085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Von 400 Aufrufen bleibt am Ende ein Vertrag. Jede Stufe zählt</a:t>
            </a:r>
            <a:endParaRPr lang="en-US" sz="24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Quelle: Beispielwerte pro Wohnung</a:t>
            </a:r>
            <a:endParaRPr lang="en-US" sz="1000" dirty="0"/>
          </a:p>
        </p:txBody>
      </p:sp>
      <p:sp>
        <p:nvSpPr>
          <p:cNvPr id="4" name="Stufe Aufrufe"/>
          <p:cNvSpPr/>
          <p:nvPr/>
        </p:nvSpPr>
        <p:spPr>
          <a:xfrm>
            <a:off x="762000" y="1676400"/>
            <a:ext cx="7620000" cy="571500"/>
          </a:xfrm>
          <a:prstGeom prst="roundRect">
            <a:avLst>
              <a:gd name="adj" fmla="val 50000"/>
            </a:avLst>
          </a:prstGeom>
          <a:solidFill>
            <a:srgbClr val="22324A"/>
          </a:solidFill>
          <a:ln>
            <a:solidFill>
              <a:srgbClr val="22324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Aufrufe · 400</a:t>
            </a:r>
            <a:endParaRPr lang="en-US" sz="1400" dirty="0"/>
          </a:p>
        </p:txBody>
      </p:sp>
      <p:sp>
        <p:nvSpPr>
          <p:cNvPr id="5" name="Stufe Anfragen"/>
          <p:cNvSpPr/>
          <p:nvPr/>
        </p:nvSpPr>
        <p:spPr>
          <a:xfrm>
            <a:off x="2095500" y="2400300"/>
            <a:ext cx="4953000" cy="571500"/>
          </a:xfrm>
          <a:prstGeom prst="roundRect">
            <a:avLst>
              <a:gd name="adj" fmla="val 50000"/>
            </a:avLst>
          </a:prstGeom>
          <a:solidFill>
            <a:srgbClr val="4B6F98"/>
          </a:solidFill>
          <a:ln>
            <a:solidFill>
              <a:srgbClr val="4B6F9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Anfragen · 40</a:t>
            </a:r>
            <a:endParaRPr lang="en-US" sz="1400" dirty="0"/>
          </a:p>
        </p:txBody>
      </p:sp>
      <p:sp>
        <p:nvSpPr>
          <p:cNvPr id="6" name="Stufe Besichtigungen"/>
          <p:cNvSpPr/>
          <p:nvPr/>
        </p:nvSpPr>
        <p:spPr>
          <a:xfrm>
            <a:off x="3143250" y="3124200"/>
            <a:ext cx="2857500" cy="571500"/>
          </a:xfrm>
          <a:prstGeom prst="roundRect">
            <a:avLst>
              <a:gd name="adj" fmla="val 50000"/>
            </a:avLst>
          </a:prstGeom>
          <a:solidFill>
            <a:srgbClr val="4B6F98">
              <a:alpha val="70000"/>
            </a:srgbClr>
          </a:solidFill>
          <a:ln>
            <a:solidFill>
              <a:srgbClr val="4B6F9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Besichtigungen · 12</a:t>
            </a:r>
            <a:endParaRPr lang="en-US" sz="1400" dirty="0"/>
          </a:p>
        </p:txBody>
      </p:sp>
      <p:sp>
        <p:nvSpPr>
          <p:cNvPr id="7" name="Stufe Vertrag"/>
          <p:cNvSpPr/>
          <p:nvPr/>
        </p:nvSpPr>
        <p:spPr>
          <a:xfrm>
            <a:off x="4000500" y="3848100"/>
            <a:ext cx="1143000" cy="571500"/>
          </a:xfrm>
          <a:prstGeom prst="roundRect">
            <a:avLst>
              <a:gd name="adj" fmla="val 50000"/>
            </a:avLst>
          </a:prstGeom>
          <a:solidFill>
            <a:srgbClr val="F3D36B"/>
          </a:solidFill>
          <a:ln>
            <a:solidFill>
              <a:srgbClr val="F3D36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Vertrag · 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Die Website wird zum Zentrum, alle Kanäle führen dorthin</a:t>
            </a:r>
            <a:endParaRPr lang="en-US" sz="24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Quelle: Empfehlung</a:t>
            </a:r>
            <a:endParaRPr lang="en-US" sz="1000" dirty="0"/>
          </a:p>
        </p:txBody>
      </p:sp>
      <p:sp>
        <p:nvSpPr>
          <p:cNvPr id="4" name="Linie Portale"/>
          <p:cNvSpPr/>
          <p:nvPr/>
        </p:nvSpPr>
        <p:spPr>
          <a:xfrm>
            <a:off x="1962150" y="2190750"/>
            <a:ext cx="2609850" cy="923925"/>
          </a:xfrm>
          <a:prstGeom prst="line">
            <a:avLst/>
          </a:prstGeom>
          <a:noFill/>
          <a:ln w="19050">
            <a:solidFill>
              <a:srgbClr val="1F1F1F"/>
            </a:solidFill>
            <a:prstDash val="dash"/>
          </a:ln>
        </p:spPr>
      </p:sp>
      <p:sp>
        <p:nvSpPr>
          <p:cNvPr id="5" name="Linie Newsletter"/>
          <p:cNvSpPr/>
          <p:nvPr/>
        </p:nvSpPr>
        <p:spPr>
          <a:xfrm flipV="1">
            <a:off x="4572000" y="2190750"/>
            <a:ext cx="2609850" cy="923925"/>
          </a:xfrm>
          <a:prstGeom prst="line">
            <a:avLst/>
          </a:prstGeom>
          <a:noFill/>
          <a:ln w="19050">
            <a:solidFill>
              <a:srgbClr val="1F1F1F"/>
            </a:solidFill>
            <a:prstDash val="dash"/>
          </a:ln>
        </p:spPr>
      </p:sp>
      <p:sp>
        <p:nvSpPr>
          <p:cNvPr id="6" name="Linie Social Media"/>
          <p:cNvSpPr/>
          <p:nvPr/>
        </p:nvSpPr>
        <p:spPr>
          <a:xfrm flipV="1">
            <a:off x="1962150" y="3114675"/>
            <a:ext cx="2609850" cy="923925"/>
          </a:xfrm>
          <a:prstGeom prst="line">
            <a:avLst/>
          </a:prstGeom>
          <a:noFill/>
          <a:ln w="19050">
            <a:solidFill>
              <a:srgbClr val="1F1F1F"/>
            </a:solidFill>
            <a:prstDash val="dash"/>
          </a:ln>
        </p:spPr>
      </p:sp>
      <p:sp>
        <p:nvSpPr>
          <p:cNvPr id="7" name="Linie Schild vor Ort"/>
          <p:cNvSpPr/>
          <p:nvPr/>
        </p:nvSpPr>
        <p:spPr>
          <a:xfrm>
            <a:off x="4572000" y="3114675"/>
            <a:ext cx="2609850" cy="923925"/>
          </a:xfrm>
          <a:prstGeom prst="line">
            <a:avLst/>
          </a:prstGeom>
          <a:noFill/>
          <a:ln w="19050">
            <a:solidFill>
              <a:srgbClr val="1F1F1F"/>
            </a:solidFill>
            <a:prstDash val="dash"/>
          </a:ln>
        </p:spPr>
      </p:sp>
      <p:sp>
        <p:nvSpPr>
          <p:cNvPr id="8" name="Kanal Portale"/>
          <p:cNvSpPr/>
          <p:nvPr/>
        </p:nvSpPr>
        <p:spPr>
          <a:xfrm>
            <a:off x="1466850" y="1695450"/>
            <a:ext cx="990600" cy="990600"/>
          </a:xfrm>
          <a:prstGeom prst="ellipse">
            <a:avLst/>
          </a:prstGeom>
          <a:solidFill>
            <a:srgbClr val="F6F1E4"/>
          </a:solidFill>
          <a:ln w="19050">
            <a:solidFill>
              <a:srgbClr val="1F1F1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Portale</a:t>
            </a:r>
            <a:endParaRPr lang="en-US" sz="1000" dirty="0"/>
          </a:p>
        </p:txBody>
      </p:sp>
      <p:sp>
        <p:nvSpPr>
          <p:cNvPr id="9" name="Kanal Newsletter"/>
          <p:cNvSpPr/>
          <p:nvPr/>
        </p:nvSpPr>
        <p:spPr>
          <a:xfrm>
            <a:off x="6686550" y="1695450"/>
            <a:ext cx="990600" cy="990600"/>
          </a:xfrm>
          <a:prstGeom prst="ellipse">
            <a:avLst/>
          </a:prstGeom>
          <a:solidFill>
            <a:srgbClr val="F6F1E4"/>
          </a:solidFill>
          <a:ln w="19050">
            <a:solidFill>
              <a:srgbClr val="1F1F1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Newsletter</a:t>
            </a:r>
            <a:endParaRPr lang="en-US" sz="1000" dirty="0"/>
          </a:p>
        </p:txBody>
      </p:sp>
      <p:sp>
        <p:nvSpPr>
          <p:cNvPr id="10" name="Kanal Social Media"/>
          <p:cNvSpPr/>
          <p:nvPr/>
        </p:nvSpPr>
        <p:spPr>
          <a:xfrm>
            <a:off x="1466850" y="3543300"/>
            <a:ext cx="990600" cy="990600"/>
          </a:xfrm>
          <a:prstGeom prst="ellipse">
            <a:avLst/>
          </a:prstGeom>
          <a:solidFill>
            <a:srgbClr val="F6F1E4"/>
          </a:solidFill>
          <a:ln w="19050">
            <a:solidFill>
              <a:srgbClr val="1F1F1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</a:t>
            </a:r>
            <a:endParaRPr lang="en-US" sz="1000" dirty="0"/>
          </a:p>
        </p:txBody>
      </p:sp>
      <p:sp>
        <p:nvSpPr>
          <p:cNvPr id="11" name="Kanal Schild vor Ort"/>
          <p:cNvSpPr/>
          <p:nvPr/>
        </p:nvSpPr>
        <p:spPr>
          <a:xfrm>
            <a:off x="6686550" y="3543300"/>
            <a:ext cx="990600" cy="990600"/>
          </a:xfrm>
          <a:prstGeom prst="ellipse">
            <a:avLst/>
          </a:prstGeom>
          <a:solidFill>
            <a:srgbClr val="F6F1E4"/>
          </a:solidFill>
          <a:ln w="19050">
            <a:solidFill>
              <a:srgbClr val="1F1F1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Schild vor Ort</a:t>
            </a:r>
            <a:endParaRPr lang="en-US" sz="1000" dirty="0"/>
          </a:p>
        </p:txBody>
      </p:sp>
      <p:sp>
        <p:nvSpPr>
          <p:cNvPr id="12" name="Zentrum Website"/>
          <p:cNvSpPr/>
          <p:nvPr/>
        </p:nvSpPr>
        <p:spPr>
          <a:xfrm>
            <a:off x="3695700" y="2238375"/>
            <a:ext cx="1752600" cy="1752600"/>
          </a:xfrm>
          <a:prstGeom prst="ellipse">
            <a:avLst/>
          </a:prstGeom>
          <a:solidFill>
            <a:srgbClr val="22324A"/>
          </a:solidFill>
          <a:ln w="44450">
            <a:solidFill>
              <a:srgbClr val="F3D36B"/>
            </a:solidFill>
            <a:prstDash val="dash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Ziel: Wiedervermietung in 10 statt 18 Tagen</a:t>
            </a:r>
            <a:endParaRPr lang="en-US" sz="24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Quelle: Beispielwerte, Tage bis zur Wiedervermietung</a:t>
            </a:r>
            <a:endParaRPr lang="en-US" sz="1000" dirty="0"/>
          </a:p>
        </p:txBody>
      </p:sp>
      <p:graphicFrame>
        <p:nvGraphicFramePr>
          <p:cNvPr id="4" name="Diagramm Wirkung" descr=""/>
          <p:cNvGraphicFramePr/>
          <p:nvPr/>
        </p:nvGraphicFramePr>
        <p:xfrm>
          <a:off x="2438400" y="1619250"/>
          <a:ext cx="5905500" cy="299085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Ziellinie"/>
          <p:cNvSpPr/>
          <p:nvPr/>
        </p:nvSpPr>
        <p:spPr>
          <a:xfrm>
            <a:off x="2152650" y="3114675"/>
            <a:ext cx="6191250" cy="0"/>
          </a:xfrm>
          <a:prstGeom prst="line">
            <a:avLst/>
          </a:prstGeom>
          <a:noFill/>
          <a:ln w="19050">
            <a:solidFill>
              <a:srgbClr val="1F1F1F"/>
            </a:solidFill>
            <a:prstDash val="dash"/>
          </a:ln>
        </p:spPr>
      </p:sp>
      <p:sp>
        <p:nvSpPr>
          <p:cNvPr id="6" name="Kleber Ziel"/>
          <p:cNvSpPr/>
          <p:nvPr/>
        </p:nvSpPr>
        <p:spPr>
          <a:xfrm rot="21420000">
            <a:off x="628650" y="2905125"/>
            <a:ext cx="1428750" cy="419100"/>
          </a:xfrm>
          <a:prstGeom prst="roundRect">
            <a:avLst>
              <a:gd name="adj" fmla="val 17455"/>
            </a:avLst>
          </a:prstGeom>
          <a:solidFill>
            <a:srgbClr val="F3D36B"/>
          </a:solidFill>
          <a:ln w="19050">
            <a:solidFill>
              <a:srgbClr val="1F1F1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 10 TAGE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F1F1F"/>
                </a:solidFill>
              </a:rPr>
              <a:t>In drei Monaten umgesetzt, Schritt für Schritt</a:t>
            </a:r>
            <a:endParaRPr lang="en-US" sz="24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30352" y="473659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A8476"/>
                </a:solidFill>
              </a:rPr>
              <a:t>Quelle: Planung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2438400" y="1638300"/>
            <a:ext cx="2057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50" kern="0" dirty="0">
                <a:solidFill>
                  <a:srgbClr val="6B6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MONAT 1</a:t>
            </a:r>
            <a:endParaRPr lang="en-US" sz="1000" dirty="0"/>
          </a:p>
        </p:txBody>
      </p:sp>
      <p:sp>
        <p:nvSpPr>
          <p:cNvPr id="5" name="Raster MONAT 1"/>
          <p:cNvSpPr/>
          <p:nvPr/>
        </p:nvSpPr>
        <p:spPr>
          <a:xfrm>
            <a:off x="2438400" y="1905000"/>
            <a:ext cx="0" cy="2571750"/>
          </a:xfrm>
          <a:prstGeom prst="line">
            <a:avLst/>
          </a:prstGeom>
          <a:noFill/>
          <a:ln w="12700">
            <a:solidFill>
              <a:srgbClr val="D9D2C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495800" y="1638300"/>
            <a:ext cx="2057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50" kern="0" dirty="0">
                <a:solidFill>
                  <a:srgbClr val="6B6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MONAT 2</a:t>
            </a:r>
            <a:endParaRPr lang="en-US" sz="1000" dirty="0"/>
          </a:p>
        </p:txBody>
      </p:sp>
      <p:sp>
        <p:nvSpPr>
          <p:cNvPr id="7" name="Raster MONAT 2"/>
          <p:cNvSpPr/>
          <p:nvPr/>
        </p:nvSpPr>
        <p:spPr>
          <a:xfrm>
            <a:off x="4495800" y="1905000"/>
            <a:ext cx="0" cy="2571750"/>
          </a:xfrm>
          <a:prstGeom prst="line">
            <a:avLst/>
          </a:prstGeom>
          <a:noFill/>
          <a:ln w="12700">
            <a:solidFill>
              <a:srgbClr val="D9D2C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3200" y="1638300"/>
            <a:ext cx="20574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50" kern="0" dirty="0">
                <a:solidFill>
                  <a:srgbClr val="6B6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MONAT 3</a:t>
            </a:r>
            <a:endParaRPr lang="en-US" sz="1000" dirty="0"/>
          </a:p>
        </p:txBody>
      </p:sp>
      <p:sp>
        <p:nvSpPr>
          <p:cNvPr id="9" name="Raster MONAT 3"/>
          <p:cNvSpPr/>
          <p:nvPr/>
        </p:nvSpPr>
        <p:spPr>
          <a:xfrm>
            <a:off x="6553200" y="1905000"/>
            <a:ext cx="0" cy="2571750"/>
          </a:xfrm>
          <a:prstGeom prst="line">
            <a:avLst/>
          </a:prstGeom>
          <a:noFill/>
          <a:ln w="12700">
            <a:solidFill>
              <a:srgbClr val="D9D2C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3400" y="2114550"/>
            <a:ext cx="1809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Grundlagen</a:t>
            </a:r>
            <a:endParaRPr lang="en-US" sz="1300" dirty="0"/>
          </a:p>
        </p:txBody>
      </p:sp>
      <p:sp>
        <p:nvSpPr>
          <p:cNvPr id="11" name="Balken Grundlagen"/>
          <p:cNvSpPr/>
          <p:nvPr/>
        </p:nvSpPr>
        <p:spPr>
          <a:xfrm>
            <a:off x="2438400" y="2114550"/>
            <a:ext cx="2057400" cy="342900"/>
          </a:xfrm>
          <a:prstGeom prst="roundRect">
            <a:avLst>
              <a:gd name="adj" fmla="val 50000"/>
            </a:avLst>
          </a:prstGeom>
          <a:solidFill>
            <a:srgbClr val="22324A"/>
          </a:solidFill>
          <a:ln w="12700">
            <a:solidFill>
              <a:srgbClr val="2232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3400" y="2705100"/>
            <a:ext cx="1809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Bilder und Texte</a:t>
            </a:r>
            <a:endParaRPr lang="en-US" sz="1300" dirty="0"/>
          </a:p>
        </p:txBody>
      </p:sp>
      <p:sp>
        <p:nvSpPr>
          <p:cNvPr id="13" name="Balken Bilder und Texte"/>
          <p:cNvSpPr/>
          <p:nvPr/>
        </p:nvSpPr>
        <p:spPr>
          <a:xfrm>
            <a:off x="3672840" y="2705100"/>
            <a:ext cx="1645920" cy="342900"/>
          </a:xfrm>
          <a:prstGeom prst="roundRect">
            <a:avLst>
              <a:gd name="adj" fmla="val 50000"/>
            </a:avLst>
          </a:prstGeom>
          <a:solidFill>
            <a:srgbClr val="4B6F98"/>
          </a:solidFill>
          <a:ln w="12700">
            <a:solidFill>
              <a:srgbClr val="4B6F9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33400" y="3295650"/>
            <a:ext cx="1809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300" dirty="0"/>
          </a:p>
        </p:txBody>
      </p:sp>
      <p:sp>
        <p:nvSpPr>
          <p:cNvPr id="15" name="Balken Website"/>
          <p:cNvSpPr/>
          <p:nvPr/>
        </p:nvSpPr>
        <p:spPr>
          <a:xfrm>
            <a:off x="4495800" y="3295650"/>
            <a:ext cx="2468880" cy="342900"/>
          </a:xfrm>
          <a:prstGeom prst="roundRect">
            <a:avLst>
              <a:gd name="adj" fmla="val 50000"/>
            </a:avLst>
          </a:prstGeom>
          <a:solidFill>
            <a:srgbClr val="4B6F98"/>
          </a:solidFill>
          <a:ln w="12700">
            <a:solidFill>
              <a:srgbClr val="4B6F9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33400" y="3886200"/>
            <a:ext cx="1809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Kampagne</a:t>
            </a:r>
            <a:endParaRPr lang="en-US" sz="1300" dirty="0"/>
          </a:p>
        </p:txBody>
      </p:sp>
      <p:sp>
        <p:nvSpPr>
          <p:cNvPr id="17" name="Balken Kampagne"/>
          <p:cNvSpPr/>
          <p:nvPr/>
        </p:nvSpPr>
        <p:spPr>
          <a:xfrm>
            <a:off x="6553200" y="3886200"/>
            <a:ext cx="2057400" cy="342900"/>
          </a:xfrm>
          <a:prstGeom prst="roundRect">
            <a:avLst>
              <a:gd name="adj" fmla="val 50000"/>
            </a:avLst>
          </a:prstGeom>
          <a:solidFill>
            <a:srgbClr val="F3D36B"/>
          </a:solidFill>
          <a:ln w="12700">
            <a:solidFill>
              <a:srgbClr val="F3D36B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8476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30352" y="786384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Drei Schritte bis zum Start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714500"/>
            <a:ext cx="15240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600" b="1" i="1" dirty="0">
                <a:solidFill>
                  <a:srgbClr val="9FB0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33400" y="3181350"/>
            <a:ext cx="2571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33400" y="3524250"/>
            <a:ext cx="2571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D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dem Team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3295650" y="1714500"/>
            <a:ext cx="15240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600" b="1" i="1" dirty="0">
                <a:solidFill>
                  <a:srgbClr val="9FB0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600" dirty="0"/>
          </a:p>
        </p:txBody>
      </p:sp>
      <p:sp>
        <p:nvSpPr>
          <p:cNvPr id="7" name="Text 5"/>
          <p:cNvSpPr txBox="1"/>
          <p:nvPr/>
        </p:nvSpPr>
        <p:spPr>
          <a:xfrm>
            <a:off x="3295650" y="3181350"/>
            <a:ext cx="2571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Bilder und Texte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295650" y="3524250"/>
            <a:ext cx="2571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D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erstellen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057900" y="1714500"/>
            <a:ext cx="15240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600" b="1" i="1" dirty="0">
                <a:solidFill>
                  <a:srgbClr val="F3D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600" dirty="0"/>
          </a:p>
        </p:txBody>
      </p:sp>
      <p:sp>
        <p:nvSpPr>
          <p:cNvPr id="10" name="Text 8"/>
          <p:cNvSpPr txBox="1"/>
          <p:nvPr/>
        </p:nvSpPr>
        <p:spPr>
          <a:xfrm>
            <a:off x="6057900" y="3181350"/>
            <a:ext cx="2571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Kampagne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057900" y="3524250"/>
            <a:ext cx="2571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D9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384048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FB0C8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uster Immobilien">
  <a:themeElements>
    <a:clrScheme name="Muster Immobilien">
      <a:dk1>
        <a:srgbClr val="1F1F1F"/>
      </a:dk1>
      <a:lt1>
        <a:srgbClr val="FFFFFF"/>
      </a:lt1>
      <a:dk2>
        <a:srgbClr val="22324A"/>
      </a:dk2>
      <a:lt2>
        <a:srgbClr val="F6F1E4"/>
      </a:lt2>
      <a:accent1>
        <a:srgbClr val="22324A"/>
      </a:accent1>
      <a:accent2>
        <a:srgbClr val="4B6F98"/>
      </a:accent2>
      <a:accent3>
        <a:srgbClr val="F3D36B"/>
      </a:accent3>
      <a:accent4>
        <a:srgbClr val="4F7F55"/>
      </a:accent4>
      <a:accent5>
        <a:srgbClr val="B9D3B0"/>
      </a:accent5>
      <a:accent6>
        <a:srgbClr val="8A8476"/>
      </a:accent6>
      <a:hlink>
        <a:srgbClr val="4B6F98"/>
      </a:hlink>
      <a:folHlink>
        <a:srgbClr val="22324A"/>
      </a:folHlink>
    </a:clrScheme>
    <a:fontScheme name="Muster Immobilien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koniarora.ch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 Marketing 2027, Muster Immobilien AG</dc:title>
  <dc:subject>PptxGenJS Presentation</dc:subject>
  <dc:creator>Koni Arora</dc:creator>
  <cp:lastModifiedBy>Koni Arora</cp:lastModifiedBy>
  <cp:revision>1</cp:revision>
  <dcterms:created xsi:type="dcterms:W3CDTF">2026-10-14T09:12:13Z</dcterms:created>
  <dcterms:modified xsi:type="dcterms:W3CDTF">2026-10-14T09:12:13Z</dcterms:modified>
</cp:coreProperties>
</file>